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98" r:id="rId3"/>
    <p:sldId id="329" r:id="rId4"/>
    <p:sldId id="258" r:id="rId5"/>
    <p:sldId id="328" r:id="rId6"/>
    <p:sldId id="296" r:id="rId7"/>
    <p:sldId id="299" r:id="rId8"/>
    <p:sldId id="301" r:id="rId9"/>
    <p:sldId id="33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32" r:id="rId19"/>
    <p:sldId id="313" r:id="rId20"/>
    <p:sldId id="333" r:id="rId21"/>
    <p:sldId id="310" r:id="rId22"/>
    <p:sldId id="324" r:id="rId23"/>
    <p:sldId id="334" r:id="rId24"/>
    <p:sldId id="335" r:id="rId25"/>
    <p:sldId id="311" r:id="rId26"/>
    <p:sldId id="312" r:id="rId27"/>
    <p:sldId id="325" r:id="rId28"/>
    <p:sldId id="326" r:id="rId29"/>
    <p:sldId id="327" r:id="rId30"/>
    <p:sldId id="314" r:id="rId31"/>
    <p:sldId id="315" r:id="rId32"/>
    <p:sldId id="316" r:id="rId33"/>
    <p:sldId id="318" r:id="rId34"/>
    <p:sldId id="319" r:id="rId35"/>
    <p:sldId id="320" r:id="rId36"/>
    <p:sldId id="331" r:id="rId37"/>
    <p:sldId id="336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iS9sgi5NVYXwj8Zonw99NN9jBCM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ir Refael Cohen" initials="ORC" lastIdx="2" clrIdx="0">
    <p:extLst>
      <p:ext uri="{19B8F6BF-5375-455C-9EA6-DF929625EA0E}">
        <p15:presenceInfo xmlns:p15="http://schemas.microsoft.com/office/powerpoint/2012/main" userId="S::ofirrefa@post.bgu.ac.il::69b9aa18-258b-46c3-9d9a-11cf270c83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F7671-F6C1-4269-A967-8D1618C5E3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0ACD11-9B08-4A77-8FAB-0AF83A51B1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Shaked Cohen – 304920929</a:t>
          </a:r>
        </a:p>
      </dgm:t>
    </dgm:pt>
    <dgm:pt modelId="{B50B3A8A-C6ED-4F96-BC16-0CF5516B6CC4}" type="parTrans" cxnId="{E49B7647-9F04-4B10-AAAD-CDCA7CA50F25}">
      <dgm:prSet/>
      <dgm:spPr/>
      <dgm:t>
        <a:bodyPr/>
        <a:lstStyle/>
        <a:p>
          <a:endParaRPr lang="en-US"/>
        </a:p>
      </dgm:t>
    </dgm:pt>
    <dgm:pt modelId="{34974C3E-2F99-46C6-95E7-1FE9E12FA3FE}" type="sibTrans" cxnId="{E49B7647-9F04-4B10-AAAD-CDCA7CA50F25}">
      <dgm:prSet/>
      <dgm:spPr/>
      <dgm:t>
        <a:bodyPr/>
        <a:lstStyle/>
        <a:p>
          <a:endParaRPr lang="en-US"/>
        </a:p>
      </dgm:t>
    </dgm:pt>
    <dgm:pt modelId="{DDBD62AB-5D25-48B8-B967-CA6A493B28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Ofir Refael Cohen - 203118591</a:t>
          </a:r>
        </a:p>
      </dgm:t>
    </dgm:pt>
    <dgm:pt modelId="{6979959A-8510-49D0-B94C-8F0884ECB2B2}" type="parTrans" cxnId="{10B0BDDF-F201-4809-8A06-2A0F5D4C32AB}">
      <dgm:prSet/>
      <dgm:spPr/>
      <dgm:t>
        <a:bodyPr/>
        <a:lstStyle/>
        <a:p>
          <a:endParaRPr lang="en-US"/>
        </a:p>
      </dgm:t>
    </dgm:pt>
    <dgm:pt modelId="{B138486D-DDC0-4033-8BBA-5BE14D1305E9}" type="sibTrans" cxnId="{10B0BDDF-F201-4809-8A06-2A0F5D4C32AB}">
      <dgm:prSet/>
      <dgm:spPr/>
      <dgm:t>
        <a:bodyPr/>
        <a:lstStyle/>
        <a:p>
          <a:endParaRPr lang="en-US"/>
        </a:p>
      </dgm:t>
    </dgm:pt>
    <dgm:pt modelId="{29E76B7A-B5C1-4035-8DEF-F532BF100761}" type="pres">
      <dgm:prSet presAssocID="{975F7671-F6C1-4269-A967-8D1618C5E336}" presName="root" presStyleCnt="0">
        <dgm:presLayoutVars>
          <dgm:dir/>
          <dgm:resizeHandles val="exact"/>
        </dgm:presLayoutVars>
      </dgm:prSet>
      <dgm:spPr/>
    </dgm:pt>
    <dgm:pt modelId="{48F4E041-6FD2-4A44-B5D5-5B5F7D7770DE}" type="pres">
      <dgm:prSet presAssocID="{DB0ACD11-9B08-4A77-8FAB-0AF83A51B16C}" presName="compNode" presStyleCnt="0"/>
      <dgm:spPr/>
    </dgm:pt>
    <dgm:pt modelId="{B7ACB7DE-9415-4079-B8F9-2909A9315962}" type="pres">
      <dgm:prSet presAssocID="{DB0ACD11-9B08-4A77-8FAB-0AF83A51B16C}" presName="iconBgRect" presStyleLbl="bgShp" presStyleIdx="0" presStyleCnt="2" custScaleX="107374" custScaleY="115265" custLinFactNeighborX="15692" custLinFactNeighborY="-28320"/>
      <dgm:spPr>
        <a:solidFill>
          <a:schemeClr val="accent5"/>
        </a:solidFill>
      </dgm:spPr>
    </dgm:pt>
    <dgm:pt modelId="{378BE9F7-36F5-4E4B-B21D-CFF25D6A8B8C}" type="pres">
      <dgm:prSet presAssocID="{DB0ACD11-9B08-4A77-8FAB-0AF83A51B16C}" presName="iconRect" presStyleLbl="node1" presStyleIdx="0" presStyleCnt="2" custScaleX="113415" custScaleY="111379" custLinFactNeighborX="29727" custLinFactNeighborY="-291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BE5FD69-B239-435F-A1BA-32635A72E29E}" type="pres">
      <dgm:prSet presAssocID="{DB0ACD11-9B08-4A77-8FAB-0AF83A51B16C}" presName="spaceRect" presStyleCnt="0"/>
      <dgm:spPr/>
    </dgm:pt>
    <dgm:pt modelId="{B311B835-9EF6-4457-AF16-508F41D749D4}" type="pres">
      <dgm:prSet presAssocID="{DB0ACD11-9B08-4A77-8FAB-0AF83A51B16C}" presName="textRect" presStyleLbl="revTx" presStyleIdx="0" presStyleCnt="2" custScaleX="156232" custScaleY="103662" custLinFactNeighborX="8303">
        <dgm:presLayoutVars>
          <dgm:chMax val="1"/>
          <dgm:chPref val="1"/>
        </dgm:presLayoutVars>
      </dgm:prSet>
      <dgm:spPr/>
    </dgm:pt>
    <dgm:pt modelId="{A5F1BB2B-0F4D-4084-843E-AB27C9923D7A}" type="pres">
      <dgm:prSet presAssocID="{34974C3E-2F99-46C6-95E7-1FE9E12FA3FE}" presName="sibTrans" presStyleCnt="0"/>
      <dgm:spPr/>
    </dgm:pt>
    <dgm:pt modelId="{A60256DB-09DB-4D40-82DF-9B63638B73FA}" type="pres">
      <dgm:prSet presAssocID="{DDBD62AB-5D25-48B8-B967-CA6A493B2886}" presName="compNode" presStyleCnt="0"/>
      <dgm:spPr/>
    </dgm:pt>
    <dgm:pt modelId="{F664C652-2646-4EA9-9EFA-C4B8F5B35A86}" type="pres">
      <dgm:prSet presAssocID="{DDBD62AB-5D25-48B8-B967-CA6A493B2886}" presName="iconBgRect" presStyleLbl="bgShp" presStyleIdx="1" presStyleCnt="2" custScaleX="114999" custScaleY="116967" custLinFactNeighborX="-14327" custLinFactNeighborY="-28144"/>
      <dgm:spPr>
        <a:solidFill>
          <a:schemeClr val="accent5"/>
        </a:solidFill>
      </dgm:spPr>
    </dgm:pt>
    <dgm:pt modelId="{BF316691-5F58-415A-84D5-9A377113A654}" type="pres">
      <dgm:prSet presAssocID="{DDBD62AB-5D25-48B8-B967-CA6A493B2886}" presName="iconRect" presStyleLbl="node1" presStyleIdx="1" presStyleCnt="2" custScaleX="112435" custScaleY="114864" custLinFactNeighborX="-20215" custLinFactNeighborY="-3274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CB26C140-ACAF-43FD-BE3B-112E5489D65D}" type="pres">
      <dgm:prSet presAssocID="{DDBD62AB-5D25-48B8-B967-CA6A493B2886}" presName="spaceRect" presStyleCnt="0"/>
      <dgm:spPr/>
    </dgm:pt>
    <dgm:pt modelId="{1325C15F-430F-4460-89A3-8A00BBDEB376}" type="pres">
      <dgm:prSet presAssocID="{DDBD62AB-5D25-48B8-B967-CA6A493B2886}" presName="textRect" presStyleLbl="revTx" presStyleIdx="1" presStyleCnt="2" custScaleX="165361" custLinFactNeighborX="-4185" custLinFactNeighborY="-2046">
        <dgm:presLayoutVars>
          <dgm:chMax val="1"/>
          <dgm:chPref val="1"/>
        </dgm:presLayoutVars>
      </dgm:prSet>
      <dgm:spPr/>
    </dgm:pt>
  </dgm:ptLst>
  <dgm:cxnLst>
    <dgm:cxn modelId="{BD867100-4A8A-4676-9BB6-06F933D4D0C7}" type="presOf" srcId="{DDBD62AB-5D25-48B8-B967-CA6A493B2886}" destId="{1325C15F-430F-4460-89A3-8A00BBDEB376}" srcOrd="0" destOrd="0" presId="urn:microsoft.com/office/officeart/2018/5/layout/IconCircleLabelList"/>
    <dgm:cxn modelId="{E2EEC211-2A4A-476A-BE54-A90D5B7F8218}" type="presOf" srcId="{975F7671-F6C1-4269-A967-8D1618C5E336}" destId="{29E76B7A-B5C1-4035-8DEF-F532BF100761}" srcOrd="0" destOrd="0" presId="urn:microsoft.com/office/officeart/2018/5/layout/IconCircleLabelList"/>
    <dgm:cxn modelId="{E49B7647-9F04-4B10-AAAD-CDCA7CA50F25}" srcId="{975F7671-F6C1-4269-A967-8D1618C5E336}" destId="{DB0ACD11-9B08-4A77-8FAB-0AF83A51B16C}" srcOrd="0" destOrd="0" parTransId="{B50B3A8A-C6ED-4F96-BC16-0CF5516B6CC4}" sibTransId="{34974C3E-2F99-46C6-95E7-1FE9E12FA3FE}"/>
    <dgm:cxn modelId="{10B0BDDF-F201-4809-8A06-2A0F5D4C32AB}" srcId="{975F7671-F6C1-4269-A967-8D1618C5E336}" destId="{DDBD62AB-5D25-48B8-B967-CA6A493B2886}" srcOrd="1" destOrd="0" parTransId="{6979959A-8510-49D0-B94C-8F0884ECB2B2}" sibTransId="{B138486D-DDC0-4033-8BBA-5BE14D1305E9}"/>
    <dgm:cxn modelId="{A3745AFF-F9A6-4625-90B3-BB66E632B6C0}" type="presOf" srcId="{DB0ACD11-9B08-4A77-8FAB-0AF83A51B16C}" destId="{B311B835-9EF6-4457-AF16-508F41D749D4}" srcOrd="0" destOrd="0" presId="urn:microsoft.com/office/officeart/2018/5/layout/IconCircleLabelList"/>
    <dgm:cxn modelId="{EE65B1D0-E7AC-4DCC-97BD-34536E6FFDBE}" type="presParOf" srcId="{29E76B7A-B5C1-4035-8DEF-F532BF100761}" destId="{48F4E041-6FD2-4A44-B5D5-5B5F7D7770DE}" srcOrd="0" destOrd="0" presId="urn:microsoft.com/office/officeart/2018/5/layout/IconCircleLabelList"/>
    <dgm:cxn modelId="{91CDC304-236C-4914-B196-5517415CAB5E}" type="presParOf" srcId="{48F4E041-6FD2-4A44-B5D5-5B5F7D7770DE}" destId="{B7ACB7DE-9415-4079-B8F9-2909A9315962}" srcOrd="0" destOrd="0" presId="urn:microsoft.com/office/officeart/2018/5/layout/IconCircleLabelList"/>
    <dgm:cxn modelId="{0532E69C-6B7A-4570-83EE-D6C3272E2816}" type="presParOf" srcId="{48F4E041-6FD2-4A44-B5D5-5B5F7D7770DE}" destId="{378BE9F7-36F5-4E4B-B21D-CFF25D6A8B8C}" srcOrd="1" destOrd="0" presId="urn:microsoft.com/office/officeart/2018/5/layout/IconCircleLabelList"/>
    <dgm:cxn modelId="{D736DCE2-7524-40E0-A696-F0E27C99675C}" type="presParOf" srcId="{48F4E041-6FD2-4A44-B5D5-5B5F7D7770DE}" destId="{3BE5FD69-B239-435F-A1BA-32635A72E29E}" srcOrd="2" destOrd="0" presId="urn:microsoft.com/office/officeart/2018/5/layout/IconCircleLabelList"/>
    <dgm:cxn modelId="{6F107C9D-7A02-4BFB-840B-CAC0D71B77C2}" type="presParOf" srcId="{48F4E041-6FD2-4A44-B5D5-5B5F7D7770DE}" destId="{B311B835-9EF6-4457-AF16-508F41D749D4}" srcOrd="3" destOrd="0" presId="urn:microsoft.com/office/officeart/2018/5/layout/IconCircleLabelList"/>
    <dgm:cxn modelId="{631140F8-A762-4C47-A506-CACA6EFFD0B2}" type="presParOf" srcId="{29E76B7A-B5C1-4035-8DEF-F532BF100761}" destId="{A5F1BB2B-0F4D-4084-843E-AB27C9923D7A}" srcOrd="1" destOrd="0" presId="urn:microsoft.com/office/officeart/2018/5/layout/IconCircleLabelList"/>
    <dgm:cxn modelId="{8009723E-19F4-4116-BA07-08F0FD96D759}" type="presParOf" srcId="{29E76B7A-B5C1-4035-8DEF-F532BF100761}" destId="{A60256DB-09DB-4D40-82DF-9B63638B73FA}" srcOrd="2" destOrd="0" presId="urn:microsoft.com/office/officeart/2018/5/layout/IconCircleLabelList"/>
    <dgm:cxn modelId="{07D29ED5-A35C-446A-B85A-528188C4DF4D}" type="presParOf" srcId="{A60256DB-09DB-4D40-82DF-9B63638B73FA}" destId="{F664C652-2646-4EA9-9EFA-C4B8F5B35A86}" srcOrd="0" destOrd="0" presId="urn:microsoft.com/office/officeart/2018/5/layout/IconCircleLabelList"/>
    <dgm:cxn modelId="{67254EC3-087D-4CB6-A08C-DAEF20F15A39}" type="presParOf" srcId="{A60256DB-09DB-4D40-82DF-9B63638B73FA}" destId="{BF316691-5F58-415A-84D5-9A377113A654}" srcOrd="1" destOrd="0" presId="urn:microsoft.com/office/officeart/2018/5/layout/IconCircleLabelList"/>
    <dgm:cxn modelId="{E181535F-7E4D-4497-8DCC-585B03958F0C}" type="presParOf" srcId="{A60256DB-09DB-4D40-82DF-9B63638B73FA}" destId="{CB26C140-ACAF-43FD-BE3B-112E5489D65D}" srcOrd="2" destOrd="0" presId="urn:microsoft.com/office/officeart/2018/5/layout/IconCircleLabelList"/>
    <dgm:cxn modelId="{1799761D-122B-406D-B0AB-AAF1E6093F0F}" type="presParOf" srcId="{A60256DB-09DB-4D40-82DF-9B63638B73FA}" destId="{1325C15F-430F-4460-89A3-8A00BBDEB3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CB7DE-9415-4079-B8F9-2909A9315962}">
      <dsp:nvSpPr>
        <dsp:cNvPr id="0" name=""/>
        <dsp:cNvSpPr/>
      </dsp:nvSpPr>
      <dsp:spPr>
        <a:xfrm>
          <a:off x="1969343" y="0"/>
          <a:ext cx="2284247" cy="2452118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BE9F7-36F5-4E4B-B21D-CFF25D6A8B8C}">
      <dsp:nvSpPr>
        <dsp:cNvPr id="0" name=""/>
        <dsp:cNvSpPr/>
      </dsp:nvSpPr>
      <dsp:spPr>
        <a:xfrm>
          <a:off x="2448308" y="557583"/>
          <a:ext cx="1384371" cy="1359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1B835-9EF6-4457-AF16-508F41D749D4}">
      <dsp:nvSpPr>
        <dsp:cNvPr id="0" name=""/>
        <dsp:cNvSpPr/>
      </dsp:nvSpPr>
      <dsp:spPr>
        <a:xfrm>
          <a:off x="342910" y="3306211"/>
          <a:ext cx="5448591" cy="746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Shaked Cohen – 304920929</a:t>
          </a:r>
        </a:p>
      </dsp:txBody>
      <dsp:txXfrm>
        <a:off x="342910" y="3306211"/>
        <a:ext cx="5448591" cy="746366"/>
      </dsp:txXfrm>
    </dsp:sp>
    <dsp:sp modelId="{F664C652-2646-4EA9-9EFA-C4B8F5B35A86}">
      <dsp:nvSpPr>
        <dsp:cNvPr id="0" name=""/>
        <dsp:cNvSpPr/>
      </dsp:nvSpPr>
      <dsp:spPr>
        <a:xfrm>
          <a:off x="7467710" y="0"/>
          <a:ext cx="2446459" cy="2488326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16691-5F58-415A-84D5-9A377113A654}">
      <dsp:nvSpPr>
        <dsp:cNvPr id="0" name=""/>
        <dsp:cNvSpPr/>
      </dsp:nvSpPr>
      <dsp:spPr>
        <a:xfrm>
          <a:off x="8062775" y="508002"/>
          <a:ext cx="1372409" cy="14020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5C15F-430F-4460-89A3-8A00BBDEB376}">
      <dsp:nvSpPr>
        <dsp:cNvPr id="0" name=""/>
        <dsp:cNvSpPr/>
      </dsp:nvSpPr>
      <dsp:spPr>
        <a:xfrm>
          <a:off x="5966295" y="3320307"/>
          <a:ext cx="57669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Ofir Refael Cohen - 203118591</a:t>
          </a:r>
        </a:p>
      </dsp:txBody>
      <dsp:txXfrm>
        <a:off x="5966295" y="3320307"/>
        <a:ext cx="576696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08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71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40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99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00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264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3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11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07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21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37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48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084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285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09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842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697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4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218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989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67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109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681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736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058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21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890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919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295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56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33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72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717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6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570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BVFG7fd1H3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irsapps.cis.rit.edu/blindtes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72621" y="292893"/>
            <a:ext cx="11246757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lvl="0" algn="ctr">
              <a:buClr>
                <a:schemeClr val="accent6"/>
              </a:buClr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Anomaly Detection In Hyperspectral Images </a:t>
            </a:r>
            <a:br>
              <a:rPr lang="en-US" sz="4800" kern="1200" dirty="0">
                <a:solidFill>
                  <a:srgbClr val="FFFFFF"/>
                </a:solidFill>
              </a:rPr>
            </a:br>
            <a:r>
              <a:rPr lang="en-US" sz="4800" kern="1200" dirty="0">
                <a:solidFill>
                  <a:srgbClr val="FFFFFF"/>
                </a:solidFill>
              </a:rPr>
              <a:t>Using Subspace Clustering</a:t>
            </a:r>
            <a:endParaRPr lang="en-US" sz="4600" dirty="0">
              <a:solidFill>
                <a:srgbClr val="FFFFFF"/>
              </a:solidFill>
            </a:endParaRPr>
          </a:p>
        </p:txBody>
      </p:sp>
      <p:graphicFrame>
        <p:nvGraphicFramePr>
          <p:cNvPr id="24" name="Google Shape;85;p1">
            <a:extLst>
              <a:ext uri="{FF2B5EF4-FFF2-40B4-BE49-F238E27FC236}">
                <a16:creationId xmlns:a16="http://schemas.microsoft.com/office/drawing/2014/main" id="{3DB1AD80-BF7C-433E-8F6A-E2D310288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137310"/>
              </p:ext>
            </p:extLst>
          </p:nvPr>
        </p:nvGraphicFramePr>
        <p:xfrm>
          <a:off x="129721" y="2438399"/>
          <a:ext cx="11932556" cy="4419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rgbClr val="FFFFFF"/>
                </a:solidFill>
              </a:rPr>
              <a:t>K-Means Clustering Algorithm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377372" y="3323419"/>
            <a:ext cx="4035027" cy="410812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K-Means is a common </a:t>
            </a:r>
            <a:br>
              <a:rPr lang="en-US" dirty="0"/>
            </a:br>
            <a:r>
              <a:rPr lang="en-US" dirty="0"/>
              <a:t>clustering algorithm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that returns K clusters from the given data. </a:t>
            </a:r>
            <a:endParaRPr lang="en-IL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6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pic>
        <p:nvPicPr>
          <p:cNvPr id="5" name="Google Shape;133;p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9A4F9F-05F0-4F6D-809A-9825A8D8179C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4984268" y="1972356"/>
            <a:ext cx="6830360" cy="4885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666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The Algorithm Visualized 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8" name="Google Shape;139;p10" descr="Basic steps of K-means algorithm (k = 2) from [18]. (a) Original dataset. (b) Random initial cluster centroids. (c-f) Illustration of running two iterations.">
            <a:extLst>
              <a:ext uri="{FF2B5EF4-FFF2-40B4-BE49-F238E27FC236}">
                <a16:creationId xmlns:a16="http://schemas.microsoft.com/office/drawing/2014/main" id="{215F52C2-6C45-478A-A6C1-35438458CCD0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2819227" y="2251075"/>
            <a:ext cx="6553545" cy="4422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150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The Algorithm Visualized 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5" name="Google Shape;145;p11" title="K-Means Clustering Example">
            <a:extLst>
              <a:ext uri="{FF2B5EF4-FFF2-40B4-BE49-F238E27FC236}">
                <a16:creationId xmlns:a16="http://schemas.microsoft.com/office/drawing/2014/main" id="{37C99D37-59EA-4742-A26A-DFD9DA8526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778" y="2276475"/>
            <a:ext cx="5829300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C018A064-5BA4-4894-9AC6-1E3C2E14D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5685" y="3087574"/>
            <a:ext cx="4720772" cy="27466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  A Short Video:</a:t>
            </a:r>
            <a:endParaRPr lang="en-US" sz="2600" dirty="0"/>
          </a:p>
          <a:p>
            <a:pPr marL="228600" indent="-50800">
              <a:buSzPts val="2800"/>
              <a:buNone/>
            </a:pPr>
            <a:r>
              <a:rPr lang="en-US" sz="15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https://www.youtube.com/watch?v=BVFG7fd1H30</a:t>
            </a:r>
            <a:endParaRPr lang="en-US" sz="1500" dirty="0">
              <a:solidFill>
                <a:schemeClr val="tx1"/>
              </a:solidFill>
            </a:endParaRP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4986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Clr>
                <a:schemeClr val="accent6"/>
              </a:buClr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Pros and Cons 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141514" y="2063921"/>
            <a:ext cx="5225142" cy="42381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en-US" sz="3600" b="1" kern="1200" dirty="0">
                <a:solidFill>
                  <a:schemeClr val="tx1"/>
                </a:solidFill>
              </a:rPr>
              <a:t>Pros</a:t>
            </a:r>
            <a:r>
              <a:rPr lang="en-US" sz="3600" kern="1200" dirty="0">
                <a:solidFill>
                  <a:schemeClr val="tx1"/>
                </a:solidFill>
              </a:rPr>
              <a:t>: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200" kern="1200" dirty="0">
              <a:solidFill>
                <a:schemeClr val="tx1"/>
              </a:solidFill>
            </a:endParaRP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</a:rPr>
              <a:t>Simple implementation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kern="1200" dirty="0">
              <a:solidFill>
                <a:schemeClr val="tx1"/>
              </a:solidFill>
            </a:endParaRP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</a:rPr>
              <a:t>Good basic segmentation</a:t>
            </a:r>
          </a:p>
          <a:p>
            <a:pPr marL="228600" lvl="0" indent="-228600"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</a:rPr>
              <a:t>Base for comparison</a:t>
            </a:r>
          </a:p>
          <a:p>
            <a:pPr marL="228600" lvl="0" indent="-228600"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</a:rPr>
              <a:t>Good initialization for our algorithm</a:t>
            </a:r>
          </a:p>
          <a:p>
            <a:pPr marL="228600" lvl="0" indent="-228600"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</a:rPr>
              <a:t>Fast to converge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47935-C085-4AFD-B633-FB308E7D7F6C}"/>
              </a:ext>
            </a:extLst>
          </p:cNvPr>
          <p:cNvSpPr/>
          <p:nvPr/>
        </p:nvSpPr>
        <p:spPr>
          <a:xfrm>
            <a:off x="5366656" y="1977859"/>
            <a:ext cx="65640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en-US" sz="3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SzPts val="2800"/>
            </a:pPr>
            <a:endParaRPr lang="en-US" sz="2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Gaussian distribution.</a:t>
            </a:r>
          </a:p>
          <a:p>
            <a:pPr>
              <a:buSzPts val="2800"/>
            </a:pPr>
            <a:endParaRPr lang="en-US" sz="2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only spherical (ball-shaped) </a:t>
            </a:r>
            <a:br>
              <a:rPr lang="en-US" sz="2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clusters.</a:t>
            </a:r>
          </a:p>
          <a:p>
            <a:pPr>
              <a:buSzPts val="2800"/>
            </a:pPr>
            <a:endParaRPr lang="en-US" sz="2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8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basic clustering method that doesn’t use the advantage of high dimensional data such as hyperspectral images.   </a:t>
            </a:r>
          </a:p>
        </p:txBody>
      </p:sp>
    </p:spTree>
    <p:extLst>
      <p:ext uri="{BB962C8B-B14F-4D97-AF65-F5344CB8AC3E}">
        <p14:creationId xmlns:p14="http://schemas.microsoft.com/office/powerpoint/2010/main" val="75512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Examples of algorithm’s failure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5" name="Picture 2" descr="What are the weaknesses of the standard k-means algorithm (aka ...">
            <a:extLst>
              <a:ext uri="{FF2B5EF4-FFF2-40B4-BE49-F238E27FC236}">
                <a16:creationId xmlns:a16="http://schemas.microsoft.com/office/drawing/2014/main" id="{3EE7922E-8089-4130-8B97-9ED9C872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6437"/>
            <a:ext cx="57340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BACE1A-9D16-44C8-9BC8-0FEC7715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4448"/>
            <a:ext cx="5734050" cy="25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1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rgbClr val="FFFFFF"/>
                </a:solidFill>
              </a:rPr>
              <a:t>K-Subspaces Clustering Algorithm</a:t>
            </a:r>
            <a:endParaRPr lang="en-US" sz="46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8;p13">
                <a:extLst>
                  <a:ext uri="{FF2B5EF4-FFF2-40B4-BE49-F238E27FC236}">
                    <a16:creationId xmlns:a16="http://schemas.microsoft.com/office/drawing/2014/main" id="{70ADC33E-9EBB-4798-9B94-73B40D10EB8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2141536"/>
                <a:ext cx="12411856" cy="4526549"/>
              </a:xfrm>
              <a:prstGeom prst="rect">
                <a:avLst/>
              </a:prstGeom>
            </p:spPr>
            <p:txBody>
              <a:bodyPr spcFirstLastPara="1" lIns="91425" tIns="45700" rIns="91425" bIns="45700" anchor="ctr" anchorCtr="0">
                <a:normAutofit fontScale="92500" lnSpcReduction="10000"/>
              </a:bodyPr>
              <a:lstStyle/>
              <a:p>
                <a:pPr marL="228600" indent="-228600">
                  <a:spcBef>
                    <a:spcPts val="0"/>
                  </a:spcBef>
                  <a:spcAft>
                    <a:spcPts val="600"/>
                  </a:spcAft>
                  <a:buSzPts val="2800"/>
                </a:pPr>
                <a:r>
                  <a:rPr lang="en-US" sz="2700" dirty="0">
                    <a:solidFill>
                      <a:srgbClr val="000000"/>
                    </a:solidFill>
                  </a:rPr>
                  <a:t>K-Subspaces algorithm is generalization of the K-Means algorithm to higher dimensions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ts val="2800"/>
                  <a:buNone/>
                </a:pPr>
                <a:r>
                  <a:rPr lang="en-US" sz="2700" dirty="0">
                    <a:solidFill>
                      <a:srgbClr val="000000"/>
                    </a:solidFill>
                  </a:rPr>
                  <a:t>   (For d=0 we get the K-means algorithm).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ts val="2800"/>
                  <a:buNone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ts val="2800"/>
                  <a:buNone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28600" indent="-228600">
                  <a:spcBef>
                    <a:spcPts val="0"/>
                  </a:spcBef>
                  <a:spcAft>
                    <a:spcPts val="600"/>
                  </a:spcAft>
                  <a:buSzPts val="2800"/>
                </a:pPr>
                <a:r>
                  <a:rPr lang="en-US" sz="2600" dirty="0">
                    <a:solidFill>
                      <a:srgbClr val="000000"/>
                    </a:solidFill>
                  </a:rPr>
                  <a:t>The algorithm extends the spherical data clustering from K-Means to many other kinds of clustering models such as line-shaped, plane-shape, etc. </a:t>
                </a:r>
                <a:br>
                  <a:rPr lang="en-US" sz="2600" dirty="0">
                    <a:solidFill>
                      <a:srgbClr val="000000"/>
                    </a:solidFill>
                  </a:rPr>
                </a:br>
                <a:r>
                  <a:rPr lang="en-US" sz="2600" dirty="0">
                    <a:solidFill>
                      <a:srgbClr val="000000"/>
                    </a:solidFill>
                  </a:rPr>
                  <a:t>The models are classified to </a:t>
                </a:r>
                <a:r>
                  <a:rPr lang="en-US" sz="2600" b="1" dirty="0">
                    <a:solidFill>
                      <a:srgbClr val="000000"/>
                    </a:solidFill>
                  </a:rPr>
                  <a:t>subspaces</a:t>
                </a:r>
                <a:r>
                  <a:rPr lang="en-US" sz="2600" dirty="0">
                    <a:solidFill>
                      <a:srgbClr val="000000"/>
                    </a:solidFill>
                  </a:rPr>
                  <a:t>.</a:t>
                </a:r>
                <a:endParaRPr lang="en-US" sz="2600" b="1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ts val="2800"/>
                  <a:buNone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SzPts val="2800"/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28600" indent="-228600">
                  <a:spcBef>
                    <a:spcPts val="0"/>
                  </a:spcBef>
                  <a:spcAft>
                    <a:spcPts val="600"/>
                  </a:spcAft>
                  <a:buSzPts val="2800"/>
                </a:pPr>
                <a:r>
                  <a:rPr lang="en-US" sz="2700" dirty="0">
                    <a:solidFill>
                      <a:srgbClr val="000000"/>
                    </a:solidFill>
                  </a:rPr>
                  <a:t>The subspace is the set of points</a:t>
                </a:r>
                <a:br>
                  <a:rPr lang="en-US" sz="270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 where </a:t>
                </a:r>
                <a:br>
                  <a:rPr lang="en-US" sz="270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 is an orthonormal basis for the subspace, </a:t>
                </a:r>
                <a14:m>
                  <m:oMath xmlns:m="http://schemas.openxmlformats.org/officeDocument/2006/math"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7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 is a low dimensional representation of point x in sub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7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7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 is the affine parameter.</a:t>
                </a:r>
              </a:p>
            </p:txBody>
          </p:sp>
        </mc:Choice>
        <mc:Fallback xmlns="">
          <p:sp>
            <p:nvSpPr>
              <p:cNvPr id="8" name="Google Shape;158;p13">
                <a:extLst>
                  <a:ext uri="{FF2B5EF4-FFF2-40B4-BE49-F238E27FC236}">
                    <a16:creationId xmlns:a16="http://schemas.microsoft.com/office/drawing/2014/main" id="{70ADC33E-9EBB-4798-9B94-73B40D10EB8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2141536"/>
                <a:ext cx="12411856" cy="4526549"/>
              </a:xfrm>
              <a:prstGeom prst="rect">
                <a:avLst/>
              </a:prstGeom>
              <a:blipFill>
                <a:blip r:embed="rId3"/>
                <a:stretch>
                  <a:fillRect l="-884" t="-2557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5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rgbClr val="FFFFFF"/>
                </a:solidFill>
              </a:rPr>
              <a:t>K-Subspaces Clustering Algorithm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5" name="Google Shape;169;p15">
            <a:extLst>
              <a:ext uri="{FF2B5EF4-FFF2-40B4-BE49-F238E27FC236}">
                <a16:creationId xmlns:a16="http://schemas.microsoft.com/office/drawing/2014/main" id="{4C19FC96-FC6F-4A04-B9FE-E2BB0C8A82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453" y="1911350"/>
            <a:ext cx="5369093" cy="494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74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Clr>
                <a:schemeClr val="accent6"/>
              </a:buClr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Pros and Cons 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141514" y="2063921"/>
            <a:ext cx="5225142" cy="42381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en-US" sz="3600" b="1" kern="1200" dirty="0">
                <a:solidFill>
                  <a:schemeClr val="tx1"/>
                </a:solidFill>
              </a:rPr>
              <a:t>Pros</a:t>
            </a:r>
            <a:r>
              <a:rPr lang="en-US" sz="3600" kern="1200" dirty="0">
                <a:solidFill>
                  <a:schemeClr val="tx1"/>
                </a:solidFill>
              </a:rPr>
              <a:t>: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</a:endParaRP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Generalization for K-Means.</a:t>
            </a: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 the advantages of </a:t>
            </a:r>
            <a:b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high-dimensional data.</a:t>
            </a: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give low-rank representation of the data.</a:t>
            </a:r>
            <a:endParaRPr lang="he-IL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he-IL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Extended clustering models.</a:t>
            </a:r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ts val="2800"/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47935-C085-4AFD-B633-FB308E7D7F6C}"/>
              </a:ext>
            </a:extLst>
          </p:cNvPr>
          <p:cNvSpPr/>
          <p:nvPr/>
        </p:nvSpPr>
        <p:spPr>
          <a:xfrm>
            <a:off x="5141627" y="1982403"/>
            <a:ext cx="69088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en-US" sz="3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SzPts val="2800"/>
            </a:pPr>
            <a:endParaRPr lang="en-US" sz="2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Initializing problems – K-Means as initializing is a good solver of the problem.</a:t>
            </a:r>
          </a:p>
          <a:p>
            <a:pPr>
              <a:buSzPts val="2800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Doesn’t always converge to non-empty K-Subspaces,</a:t>
            </a:r>
            <a:b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K-Means initialization provides good initial conditions for convergence.</a:t>
            </a:r>
          </a:p>
          <a:p>
            <a:pPr>
              <a:buSzPts val="2800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assume the dimensions of the subspaces are known.</a:t>
            </a:r>
            <a:endParaRPr lang="en-US" sz="24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6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Clr>
                <a:schemeClr val="accent6"/>
              </a:buClr>
              <a:buSzPts val="4400"/>
            </a:pPr>
            <a:r>
              <a:rPr lang="en-US" sz="4800" kern="1200" dirty="0">
                <a:solidFill>
                  <a:srgbClr val="FFFFFF"/>
                </a:solidFill>
              </a:rPr>
              <a:t>K</a:t>
            </a:r>
            <a:r>
              <a:rPr lang="he-IL" sz="4800" kern="1200" dirty="0">
                <a:solidFill>
                  <a:srgbClr val="FFFFFF"/>
                </a:solidFill>
              </a:rPr>
              <a:t>-</a:t>
            </a:r>
            <a:r>
              <a:rPr lang="en-US" sz="4800" kern="1200" dirty="0">
                <a:solidFill>
                  <a:srgbClr val="FFFFFF"/>
                </a:solidFill>
              </a:rPr>
              <a:t>Subspaces Vs K-Means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11C7D-D119-4002-A5EC-E453664065C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6" y="2471664"/>
            <a:ext cx="52673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9A4B3-0066-4D06-87B9-6BBE291A4B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0" y="4194176"/>
            <a:ext cx="52673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30A325-0725-4E7A-939D-EE471DA5FD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2389016"/>
            <a:ext cx="54514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E0222-3C7B-4A76-82B4-50FA5862D19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4232276"/>
            <a:ext cx="5257800" cy="142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49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RX Algorithm</a:t>
            </a:r>
            <a:r>
              <a:rPr lang="he-IL" sz="4800" dirty="0">
                <a:solidFill>
                  <a:schemeClr val="bg1"/>
                </a:solidFill>
              </a:rPr>
              <a:t> – </a:t>
            </a:r>
            <a:r>
              <a:rPr lang="en-US" sz="4800" dirty="0">
                <a:solidFill>
                  <a:schemeClr val="bg1"/>
                </a:solidFill>
              </a:rPr>
              <a:t>Anomaly Detection</a:t>
            </a:r>
            <a:endParaRPr lang="en-US" sz="4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49AAC-2FE3-4EBC-BC06-5DA1A46F819B}"/>
                  </a:ext>
                </a:extLst>
              </p:cNvPr>
              <p:cNvSpPr/>
              <p:nvPr/>
            </p:nvSpPr>
            <p:spPr>
              <a:xfrm>
                <a:off x="2666604" y="3561656"/>
                <a:ext cx="72644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he-IL" sz="2800" dirty="0">
                    <a:latin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Arial" panose="020B0604020202020204" pitchFamily="34" charset="0"/>
                  </a:rPr>
                  <a:t> Hyperspectral Pixel</a:t>
                </a:r>
                <a:endParaRPr lang="he-IL" sz="2800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he-IL" sz="28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2800" dirty="0"/>
                      <m:t>he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estimation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Covariance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Matrix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Calibri" panose="020F0502020204030204" pitchFamily="34" charset="0"/>
                        <a:cs typeface="Arial" panose="020B0604020202020204" pitchFamily="34" charset="0"/>
                      </a:rPr>
                      <m:t>X</m:t>
                    </m:r>
                  </m:oMath>
                </a14:m>
                <a:endParaRPr lang="he-IL" sz="28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49AAC-2FE3-4EBC-BC06-5DA1A46F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604" y="3561656"/>
                <a:ext cx="7264400" cy="1384995"/>
              </a:xfrm>
              <a:prstGeom prst="rect">
                <a:avLst/>
              </a:prstGeom>
              <a:blipFill>
                <a:blip r:embed="rId3"/>
                <a:stretch>
                  <a:fillRect l="-1762" t="-52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B7EF5BB-DB1B-426C-892A-C4D467947C3C}"/>
              </a:ext>
            </a:extLst>
          </p:cNvPr>
          <p:cNvSpPr/>
          <p:nvPr/>
        </p:nvSpPr>
        <p:spPr>
          <a:xfrm>
            <a:off x="172910" y="5258129"/>
            <a:ext cx="118461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The RX</a:t>
            </a:r>
            <a:r>
              <a:rPr lang="he-IL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algorithm detect targets that are </a:t>
            </a:r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spectrally distinct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from the image background.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7;p3">
                <a:extLst>
                  <a:ext uri="{FF2B5EF4-FFF2-40B4-BE49-F238E27FC236}">
                    <a16:creationId xmlns:a16="http://schemas.microsoft.com/office/drawing/2014/main" id="{1C16F3A4-44AB-40F6-9A66-FE6FD0EDDD1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8836" y="1996621"/>
                <a:ext cx="10515600" cy="1565035"/>
              </a:xfrm>
              <a:prstGeom prst="rect">
                <a:avLst/>
              </a:prstGeom>
            </p:spPr>
            <p:txBody>
              <a:bodyPr spcFirstLastPara="1" lIns="91425" tIns="45700" rIns="91425" bIns="45700" anchorCtr="0">
                <a:normAutofit/>
              </a:bodyPr>
              <a:lstStyle/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dirty="0"/>
                  <a:t>The RX (Reed-</a:t>
                </a:r>
                <a:r>
                  <a:rPr lang="en-US" dirty="0" err="1"/>
                  <a:t>Xiaoli</a:t>
                </a:r>
                <a:r>
                  <a:rPr lang="en-US" dirty="0"/>
                  <a:t>) algorithm is given by: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IL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7" name="Google Shape;97;p3">
                <a:extLst>
                  <a:ext uri="{FF2B5EF4-FFF2-40B4-BE49-F238E27FC236}">
                    <a16:creationId xmlns:a16="http://schemas.microsoft.com/office/drawing/2014/main" id="{1C16F3A4-44AB-40F6-9A66-FE6FD0EDDD1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836" y="1996621"/>
                <a:ext cx="10515600" cy="1565035"/>
              </a:xfrm>
              <a:prstGeom prst="rect">
                <a:avLst/>
              </a:prstGeom>
              <a:blipFill>
                <a:blip r:embed="rId4"/>
                <a:stretch>
                  <a:fillRect l="-1217" t="-66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74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sz="4600" dirty="0">
                <a:solidFill>
                  <a:srgbClr val="FFFFFF"/>
                </a:solidFill>
              </a:rPr>
              <a:t>Overview 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30200" y="2158738"/>
            <a:ext cx="11518900" cy="4018224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 lnSpcReduction="10000"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The Objectives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Introduction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Hyperspectral images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What is clustering?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Why is it useful for us?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Motivation as a pre-processing tool</a:t>
            </a:r>
            <a:endParaRPr lang="he-IL" sz="2200" dirty="0"/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2600" dirty="0"/>
              <a:t>Relevant algorithms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K</a:t>
            </a:r>
            <a:r>
              <a:rPr lang="he-IL" sz="2200" dirty="0"/>
              <a:t>-</a:t>
            </a:r>
            <a:r>
              <a:rPr lang="en-US" sz="2200" dirty="0"/>
              <a:t>Means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K-Subspaces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2200" dirty="0"/>
              <a:t>RX algorithm 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2600" dirty="0"/>
              <a:t>Results 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2600" dirty="0"/>
              <a:t>Realization and innovation 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2600" dirty="0"/>
              <a:t>Findings 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2600" dirty="0"/>
              <a:t>Future goals</a:t>
            </a:r>
          </a:p>
          <a:p>
            <a:pPr marL="685800" lvl="1" indent="-228600">
              <a:spcBef>
                <a:spcPts val="0"/>
              </a:spcBef>
              <a:buSzPts val="2800"/>
            </a:pPr>
            <a:endParaRPr lang="he-IL" sz="22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he-IL" sz="26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483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Now For The Results!!!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ABAA7-2F1E-43A9-8B2B-12A9411E2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5" r="-1" b="-1"/>
          <a:stretch/>
        </p:blipFill>
        <p:spPr>
          <a:xfrm>
            <a:off x="2384413" y="2055813"/>
            <a:ext cx="74231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Dataset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3F04B043-8BC3-4E52-BAE8-71E8B0266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802" y="2063921"/>
            <a:ext cx="10529740" cy="42381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/>
              <a:t>The dataset used for this project is the self-test image from the RIT target detection dataset. It includes a hyperspectral image of Cooke City Montana. The image is of size 800 x 200 x 126 </a:t>
            </a:r>
            <a:br>
              <a:rPr lang="en-US" dirty="0"/>
            </a:br>
            <a:r>
              <a:rPr lang="en-US" dirty="0"/>
              <a:t>(126 spectral bands, each of size 800x200).</a:t>
            </a:r>
            <a:endParaRPr lang="en-IL" dirty="0"/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ts val="2800"/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ts val="2800"/>
              <a:buNone/>
            </a:pPr>
            <a:r>
              <a:rPr lang="en-US" u="sng" dirty="0">
                <a:hlinkClick r:id="rId3"/>
              </a:rPr>
              <a:t>http://dirsapps.cis.rit.edu/blindtest/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664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The Original Image</a:t>
            </a:r>
            <a:endParaRPr lang="en-US" sz="4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CE60E-743F-4B80-8942-1A301B9BB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28"/>
          <a:stretch/>
        </p:blipFill>
        <p:spPr>
          <a:xfrm>
            <a:off x="942975" y="2276475"/>
            <a:ext cx="10306050" cy="36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Algorithm implementation and initialization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3F04B043-8BC3-4E52-BAE8-71E8B0266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802" y="2063921"/>
            <a:ext cx="4936436" cy="42381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</a:endParaRPr>
          </a:p>
          <a:p>
            <a:r>
              <a:rPr lang="en-US" dirty="0"/>
              <a:t>The algorithms where implemented in MATLAB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K-Subspaces</a:t>
            </a:r>
          </a:p>
          <a:p>
            <a:pPr lvl="1"/>
            <a:r>
              <a:rPr lang="en-US" dirty="0"/>
              <a:t>RX based algorithms </a:t>
            </a:r>
          </a:p>
          <a:p>
            <a:r>
              <a:rPr lang="en-US" dirty="0"/>
              <a:t>Initialization of the </a:t>
            </a:r>
            <a:br>
              <a:rPr lang="en-US" dirty="0"/>
            </a:br>
            <a:r>
              <a:rPr lang="en-US" dirty="0"/>
              <a:t>K-Subspaces algorithm </a:t>
            </a:r>
            <a:br>
              <a:rPr lang="en-US" dirty="0"/>
            </a:br>
            <a:r>
              <a:rPr lang="en-US" dirty="0"/>
              <a:t>can be a problem</a:t>
            </a:r>
            <a:endParaRPr lang="en-IL" dirty="0"/>
          </a:p>
          <a:p>
            <a:pPr marL="228600" lvl="0" indent="-2286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ts val="2800"/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3BE7B-5593-46E3-BE7A-96257121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48" y="1690688"/>
            <a:ext cx="6160852" cy="517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307695-B5C2-4CE1-908B-E7BEAE04183F}"/>
              </a:ext>
            </a:extLst>
          </p:cNvPr>
          <p:cNvSpPr/>
          <p:nvPr/>
        </p:nvSpPr>
        <p:spPr>
          <a:xfrm>
            <a:off x="6264812" y="4021228"/>
            <a:ext cx="1008185" cy="241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D21A5-D5F8-4C4F-B1AA-58338FCEC37F}"/>
              </a:ext>
            </a:extLst>
          </p:cNvPr>
          <p:cNvSpPr/>
          <p:nvPr/>
        </p:nvSpPr>
        <p:spPr>
          <a:xfrm>
            <a:off x="6264811" y="6624521"/>
            <a:ext cx="1008185" cy="233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K-Means Vs K-Subspaces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3F04B043-8BC3-4E52-BAE8-71E8B0266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913" y="3016577"/>
            <a:ext cx="11283885" cy="328551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buSzPts val="2800"/>
              <a:buNone/>
            </a:pPr>
            <a:r>
              <a:rPr lang="en-US" sz="36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this point forward the K-Subspaces algorithm is initialized using K-Means, and all the results are compared to the K-Means algorithm.</a:t>
            </a:r>
          </a:p>
          <a:p>
            <a:pPr marL="0" lvl="0" indent="0" algn="ctr">
              <a:spcBef>
                <a:spcPts val="0"/>
              </a:spcBef>
              <a:buSzPts val="2800"/>
              <a:buNone/>
            </a:pPr>
            <a:endParaRPr lang="en-US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SzPts val="2800"/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86759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Segmentation using K-Means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51336-0CBF-449E-A0B7-D5880AC8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395009"/>
            <a:ext cx="10115550" cy="36480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7569A1-28CD-4598-A1BB-A14001E332CA}"/>
              </a:ext>
            </a:extLst>
          </p:cNvPr>
          <p:cNvSpPr/>
          <p:nvPr/>
        </p:nvSpPr>
        <p:spPr>
          <a:xfrm>
            <a:off x="3165231" y="5852160"/>
            <a:ext cx="1139483" cy="35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Segmentation using K-Subspaces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F9170-17DD-49AD-A789-924D15A3A68E}"/>
              </a:ext>
            </a:extLst>
          </p:cNvPr>
          <p:cNvSpPr/>
          <p:nvPr/>
        </p:nvSpPr>
        <p:spPr>
          <a:xfrm>
            <a:off x="370901" y="6076415"/>
            <a:ext cx="4592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*(We initialized the K-subspaces algorithm with K-means)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8962D-4ECE-4FD8-B96B-D2ABC659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276475"/>
            <a:ext cx="9858375" cy="3800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FF87F-AC97-4A08-9A35-81E001C4673E}"/>
              </a:ext>
            </a:extLst>
          </p:cNvPr>
          <p:cNvSpPr/>
          <p:nvPr/>
        </p:nvSpPr>
        <p:spPr>
          <a:xfrm>
            <a:off x="3151163" y="5758476"/>
            <a:ext cx="1139483" cy="35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2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Segmentation Comparison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42FFB-8DEB-43F4-A524-6598B164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102" y="3946325"/>
            <a:ext cx="12432204" cy="2643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BCCA6-BDBF-4794-9AAE-DA0FD3DBC3CA}"/>
              </a:ext>
            </a:extLst>
          </p:cNvPr>
          <p:cNvSpPr/>
          <p:nvPr/>
        </p:nvSpPr>
        <p:spPr>
          <a:xfrm>
            <a:off x="441318" y="3169012"/>
            <a:ext cx="988283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road curves are sharper and less noisy in the K-Subspaces segmentation.</a:t>
            </a:r>
          </a:p>
          <a:p>
            <a:pPr marL="11430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F64F94-61A7-4D0E-8DDF-A34338B319EE}"/>
              </a:ext>
            </a:extLst>
          </p:cNvPr>
          <p:cNvSpPr/>
          <p:nvPr/>
        </p:nvSpPr>
        <p:spPr>
          <a:xfrm>
            <a:off x="554052" y="2122572"/>
            <a:ext cx="105690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From the results, we can clearly notice that the K-Subspaces yields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smoother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segmentation results than K-Means. Here are some examples:</a:t>
            </a:r>
          </a:p>
          <a:p>
            <a:pPr marL="11430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13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Segmentation Comparison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ABCCA6-BDBF-4794-9AAE-DA0FD3DBC3CA}"/>
              </a:ext>
            </a:extLst>
          </p:cNvPr>
          <p:cNvSpPr/>
          <p:nvPr/>
        </p:nvSpPr>
        <p:spPr>
          <a:xfrm>
            <a:off x="716890" y="2276475"/>
            <a:ext cx="10342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K-Subspaces “recognized” the line and spots as seen from the images below (marked as pink) while K-Means did not.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DF1231-481A-4B85-A4E4-286DCD1D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7472"/>
            <a:ext cx="12192000" cy="32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Segmentation Comparison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ABCCA6-BDBF-4794-9AAE-DA0FD3DBC3CA}"/>
              </a:ext>
            </a:extLst>
          </p:cNvPr>
          <p:cNvSpPr/>
          <p:nvPr/>
        </p:nvSpPr>
        <p:spPr>
          <a:xfrm>
            <a:off x="716890" y="2276475"/>
            <a:ext cx="10342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K-Subspaces “recognized” the white building as seen from the images below (marked as green) while K-Means did not.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62211-8DAC-4C57-B1E4-3C5260F0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9610"/>
            <a:ext cx="12192000" cy="25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 sz="4600" dirty="0">
                <a:solidFill>
                  <a:srgbClr val="FFFFFF"/>
                </a:solidFill>
              </a:rPr>
              <a:t>The Objectives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30200" y="2438400"/>
            <a:ext cx="11518900" cy="373856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Implement the K-Means and the K-Subspaces algorithms.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Create image segmentations with the algorithms.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Use the algorithms as pre-processing tool for to anomaly detection </a:t>
            </a:r>
            <a:br>
              <a:rPr lang="en-US" sz="2600" dirty="0"/>
            </a:br>
            <a:r>
              <a:rPr lang="en-US" sz="2600" dirty="0"/>
              <a:t>(using the RX algorithm).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600" dirty="0"/>
              <a:t>Compare the results from the K-Subspaces algorithm and the K-Means algorithm.</a:t>
            </a:r>
            <a:endParaRPr lang="he-IL" sz="26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he-IL" sz="26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70620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Realizations </a:t>
            </a:r>
            <a:endParaRPr lang="en-US" sz="4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D95DF9B4-563C-42A6-8B93-0F0E6936D9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3544" y="1911350"/>
                <a:ext cx="10899648" cy="4721479"/>
              </a:xfrm>
            </p:spPr>
            <p:txBody>
              <a:bodyPr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en-US" dirty="0"/>
                  <a:t>After having segmentation results of both algorithms,</a:t>
                </a:r>
              </a:p>
              <a:p>
                <a:pPr marL="114300" indent="0">
                  <a:buNone/>
                </a:pPr>
                <a:r>
                  <a:rPr lang="en-US" dirty="0"/>
                  <a:t>We </a:t>
                </a:r>
                <a:r>
                  <a:rPr lang="en-US" b="1" dirty="0"/>
                  <a:t>applied</a:t>
                </a:r>
                <a:r>
                  <a:rPr lang="en-US" dirty="0"/>
                  <a:t> RX algorithm with </a:t>
                </a:r>
                <a:r>
                  <a:rPr lang="en-US" b="1" dirty="0"/>
                  <a:t>different approaches </a:t>
                </a:r>
                <a:r>
                  <a:rPr lang="en-US" dirty="0"/>
                  <a:t>on each result: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r>
                  <a:rPr lang="en-US" b="1" dirty="0"/>
                  <a:t>The direct cluster approach </a:t>
                </a:r>
                <a:r>
                  <a:rPr lang="en-US" dirty="0"/>
                  <a:t>- applying RX algorithm on each </a:t>
                </a:r>
                <a:br>
                  <a:rPr lang="en-US" dirty="0"/>
                </a:br>
                <a:r>
                  <a:rPr lang="en-US" dirty="0"/>
                  <a:t>cluster independently </a:t>
                </a:r>
                <a:r>
                  <a:rPr lang="en-US" b="1" dirty="0"/>
                  <a:t>using the cluster mean and covariance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</a:t>
                </a:r>
                <a:endParaRPr lang="en-IL" dirty="0"/>
              </a:p>
              <a:p>
                <a:pPr lvl="1"/>
                <a:r>
                  <a:rPr lang="en-US" dirty="0"/>
                  <a:t>Where X is the hyperspectral image, S is the cluster (associated with the subspace),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cluster mean,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is the inverse covariance matrix of the cluster.</a:t>
                </a:r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r>
                  <a:rPr lang="en-US" b="1" dirty="0"/>
                  <a:t>The indirect cluster approach </a:t>
                </a:r>
                <a:r>
                  <a:rPr lang="en-US" dirty="0"/>
                  <a:t>- applying RX algorithm on each </a:t>
                </a:r>
                <a:br>
                  <a:rPr lang="en-US" dirty="0"/>
                </a:br>
                <a:r>
                  <a:rPr lang="en-US" dirty="0"/>
                  <a:t>cluster independently </a:t>
                </a:r>
                <a:r>
                  <a:rPr lang="en-US" b="1" dirty="0"/>
                  <a:t>using the original mean of the image and </a:t>
                </a:r>
                <a:br>
                  <a:rPr lang="en-US" b="1" dirty="0"/>
                </a:br>
                <a:r>
                  <a:rPr lang="en-US" b="1" dirty="0"/>
                  <a:t>the local clusters covariance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𝑅𝑋</m:t>
                    </m:r>
                    <m:d>
                      <m:d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</a:t>
                </a:r>
                <a:endParaRPr lang="en-IL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hyperspectral image,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cluster (associated with the subspace),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is the neighbors mean,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is the inverse covariance matrix of the cluster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D95DF9B4-563C-42A6-8B93-0F0E6936D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544" y="1911350"/>
                <a:ext cx="10899648" cy="4721479"/>
              </a:xfrm>
              <a:blipFill>
                <a:blip r:embed="rId3"/>
                <a:stretch>
                  <a:fillRect t="-388" b="-24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7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Realizations 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B166136-C670-4C61-8ADB-0FB7937A7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784" y="1911350"/>
                <a:ext cx="11263920" cy="4721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77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14300" indent="0">
                  <a:buNone/>
                </a:pPr>
                <a:r>
                  <a:rPr lang="en-US" dirty="0"/>
                  <a:t>We also </a:t>
                </a:r>
                <a:r>
                  <a:rPr lang="en-US" b="1" dirty="0"/>
                  <a:t>normalized the RX score </a:t>
                </a:r>
                <a:r>
                  <a:rPr lang="en-US" dirty="0"/>
                  <a:t>with </a:t>
                </a:r>
                <a:r>
                  <a:rPr lang="en-US" b="1" dirty="0"/>
                  <a:t>different approaches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r>
                  <a:rPr lang="en-US" b="1" dirty="0"/>
                  <a:t>Cluster Normalization:</a:t>
                </a:r>
                <a:r>
                  <a:rPr lang="en-US" dirty="0"/>
                  <a:t> normalizing the RX scores according to each cluster separately, this allows for a bigger dynamic range.</a:t>
                </a:r>
              </a:p>
              <a:p>
                <a:pPr lvl="1"/>
                <a:r>
                  <a:rPr lang="en-US" dirty="0"/>
                  <a:t>Let’s represent the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scores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then the normalized scores are: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𝑛𝑜𝑟𝑚𝑎𝑙𝑖𝑧𝑒𝑑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and the scores of the whole image is:		</a:t>
                </a:r>
                <a:endParaRPr lang="en-I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𝑖𝑚𝑎𝑔𝑒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undOvr"/>
                        <m:supHide m:val="on"/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𝑛𝑜𝑟𝑚𝑎𝑙𝑖𝑧𝑒𝑑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628650" indent="-514350"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r>
                  <a:rPr lang="en-US" b="1" dirty="0"/>
                  <a:t>Whole data Normalization</a:t>
                </a:r>
                <a:r>
                  <a:rPr lang="en-US" dirty="0"/>
                  <a:t>: normalizing the RX scores according to the whole of the data, this allows for getting stronger anomalies only.</a:t>
                </a:r>
              </a:p>
              <a:p>
                <a:pPr lvl="1"/>
                <a:r>
                  <a:rPr lang="en-US" dirty="0"/>
                  <a:t>Let’s represent the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scores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then the image scores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𝑖𝑚𝑎𝑔𝑒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undOvr"/>
                        <m:supHide m:val="on"/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the normalized scores are: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𝑖𝑚𝑎𝑔𝑒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𝑛𝑜𝑟𝑚𝑎𝑙𝑖𝑧𝑒𝑑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628650" indent="-514350">
                  <a:buFont typeface="Arial"/>
                  <a:buAutoNum type="arabicPeriod"/>
                </a:pPr>
                <a:endParaRPr lang="en-US" dirty="0"/>
              </a:p>
              <a:p>
                <a:pPr marL="114300" indent="0">
                  <a:buFont typeface="Arial"/>
                  <a:buNone/>
                </a:pPr>
                <a:endParaRPr lang="en-US" dirty="0"/>
              </a:p>
              <a:p>
                <a:pPr marL="114300" indent="0">
                  <a:buFont typeface="Arial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DB166136-C670-4C61-8ADB-0FB7937A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4" y="1911350"/>
                <a:ext cx="11263920" cy="472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93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Findings 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59F2F5-6CC5-470C-A9F1-56F2411F47CA}"/>
              </a:ext>
            </a:extLst>
          </p:cNvPr>
          <p:cNvSpPr/>
          <p:nvPr/>
        </p:nvSpPr>
        <p:spPr>
          <a:xfrm>
            <a:off x="0" y="1987534"/>
            <a:ext cx="733019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285750">
              <a:buFontTx/>
              <a:buChar char="-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Direct cluster approach – applying RX algorithm on each cluster independently 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using the cluster mean and covariance.</a:t>
            </a:r>
          </a:p>
          <a:p>
            <a:pPr marL="114300"/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-  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Cluster Normalization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AB97E-D405-4C0B-9EE8-3FA6BEB1A1E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1" y="3079381"/>
            <a:ext cx="4674016" cy="348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3C8FD-9576-432C-9ABF-A4292221815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592" r="9269" b="3623"/>
          <a:stretch/>
        </p:blipFill>
        <p:spPr bwMode="auto">
          <a:xfrm>
            <a:off x="6982586" y="2207312"/>
            <a:ext cx="5107814" cy="22376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80BAA-DC4F-4D48-B68A-8D89C14FC03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7246" r="9271" b="4348"/>
          <a:stretch/>
        </p:blipFill>
        <p:spPr bwMode="auto">
          <a:xfrm>
            <a:off x="6982585" y="4620312"/>
            <a:ext cx="5107814" cy="22376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987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Findings 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7CD246-A272-4BEE-ABC3-C6A7D511C3A6}"/>
              </a:ext>
            </a:extLst>
          </p:cNvPr>
          <p:cNvSpPr/>
          <p:nvPr/>
        </p:nvSpPr>
        <p:spPr>
          <a:xfrm>
            <a:off x="0" y="1987534"/>
            <a:ext cx="733019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285750">
              <a:buFontTx/>
              <a:buChar char="-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Direct cluster approach – applying RX algorithm on each cluster independently 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using the cluster mean and covariance.</a:t>
            </a:r>
          </a:p>
          <a:p>
            <a:pPr marL="114300"/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-   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Whole data Normalization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>
              <a:buNone/>
            </a:pP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5CB64-3A34-4FF1-9B0C-11E2E42559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072202"/>
            <a:ext cx="4483100" cy="342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6941F-3A58-4DE4-A5C0-FCCFB65744C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246" r="9415" b="4710"/>
          <a:stretch/>
        </p:blipFill>
        <p:spPr bwMode="auto">
          <a:xfrm>
            <a:off x="6993010" y="2171700"/>
            <a:ext cx="5071989" cy="21818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B9545-0089-4832-82E9-D9F03DE766E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1" t="7971" r="9415" b="5073"/>
          <a:stretch/>
        </p:blipFill>
        <p:spPr bwMode="auto">
          <a:xfrm>
            <a:off x="6993010" y="4537689"/>
            <a:ext cx="5071990" cy="21818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3699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Findings 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7CD246-A272-4BEE-ABC3-C6A7D511C3A6}"/>
              </a:ext>
            </a:extLst>
          </p:cNvPr>
          <p:cNvSpPr/>
          <p:nvPr/>
        </p:nvSpPr>
        <p:spPr>
          <a:xfrm>
            <a:off x="0" y="1987534"/>
            <a:ext cx="680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285750">
              <a:buFontTx/>
              <a:buChar char="-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Indirect cluster approach – applying RX algorithm on each cluster independently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using the original mean and the local clusters covariance.</a:t>
            </a:r>
          </a:p>
          <a:p>
            <a:pPr marL="400050" indent="-285750">
              <a:buFontTx/>
              <a:buChar char="-"/>
            </a:pP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-   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Cluster Normalization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E6A24-74E5-47D9-80C5-E82C0C6D3B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1" y="3089519"/>
            <a:ext cx="4315209" cy="343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749E7-3192-400A-82B4-9681478D8D8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1" t="7247" r="9704" b="4709"/>
          <a:stretch/>
        </p:blipFill>
        <p:spPr bwMode="auto">
          <a:xfrm>
            <a:off x="6993008" y="2163211"/>
            <a:ext cx="5071989" cy="21903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CE23CA-51E1-4D9D-A3CF-A056D6922C0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7971" r="9126" b="5073"/>
          <a:stretch/>
        </p:blipFill>
        <p:spPr bwMode="auto">
          <a:xfrm>
            <a:off x="6993008" y="4494729"/>
            <a:ext cx="5148192" cy="2236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279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kern="1200" dirty="0">
                <a:solidFill>
                  <a:schemeClr val="bg1"/>
                </a:solidFill>
              </a:rPr>
              <a:t>Findings </a:t>
            </a:r>
            <a:endParaRPr lang="en-US" sz="4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904FE-368B-454A-BC1D-4F9CFB2F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4" r="620"/>
          <a:stretch/>
        </p:blipFill>
        <p:spPr>
          <a:xfrm>
            <a:off x="9734110" y="-33181"/>
            <a:ext cx="2457890" cy="1944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7CD246-A272-4BEE-ABC3-C6A7D511C3A6}"/>
              </a:ext>
            </a:extLst>
          </p:cNvPr>
          <p:cNvSpPr/>
          <p:nvPr/>
        </p:nvSpPr>
        <p:spPr>
          <a:xfrm>
            <a:off x="0" y="1987534"/>
            <a:ext cx="66406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285750">
              <a:buFontTx/>
              <a:buChar char="-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Indirect cluster approach – applying RX algorithm on each cluster independently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using the original mean and the local clusters covariance.</a:t>
            </a:r>
          </a:p>
          <a:p>
            <a:pPr marL="400050" indent="-285750">
              <a:buFontTx/>
              <a:buChar char="-"/>
            </a:pP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-    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Whole data Normalization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/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54178-0DB4-48A8-ADF2-4F9C700BD8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24" y="3179448"/>
            <a:ext cx="4252575" cy="331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9EE6E-80C4-4596-AD25-31980F737E3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6884" r="9126" b="4130"/>
          <a:stretch/>
        </p:blipFill>
        <p:spPr bwMode="auto">
          <a:xfrm>
            <a:off x="6754943" y="2225675"/>
            <a:ext cx="5275195" cy="21903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E5224A-66A0-4E6A-8EA5-D7BD0B097C88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332" r="9560" b="5073"/>
          <a:stretch/>
        </p:blipFill>
        <p:spPr bwMode="auto">
          <a:xfrm>
            <a:off x="6754943" y="4546599"/>
            <a:ext cx="5275195" cy="21903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79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Future</a:t>
            </a:r>
            <a:r>
              <a:rPr lang="he-IL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Goals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2E8B3D-3421-418C-9410-49E653C4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055813"/>
            <a:ext cx="10693400" cy="4335463"/>
          </a:xfrm>
        </p:spPr>
        <p:txBody>
          <a:bodyPr>
            <a:normAutofit lnSpcReduction="1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Dynamic subspaces algorithms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6286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628650" lvl="0" indent="-514350">
              <a:buFont typeface="+mj-lt"/>
              <a:buAutoNum type="arabicPeriod"/>
            </a:pPr>
            <a:r>
              <a:rPr lang="en-US" dirty="0"/>
              <a:t>Finding a metric for evaluating “performance” of our algorithm according to K parameter and the subspace dimensions.  </a:t>
            </a:r>
          </a:p>
          <a:p>
            <a:pPr marL="628650" lvl="0" indent="-514350">
              <a:buFont typeface="+mj-lt"/>
              <a:buAutoNum type="arabicPeriod"/>
            </a:pPr>
            <a:endParaRPr lang="en-IL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Creating a new anomaly score based on a weighted sum of different anomaly scores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6286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Consider soft segmentation process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57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Conclusions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2E8B3D-3421-418C-9410-49E653C4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055813"/>
            <a:ext cx="10693400" cy="4335463"/>
          </a:xfrm>
        </p:spPr>
        <p:txBody>
          <a:bodyPr>
            <a:normAutofit/>
          </a:bodyPr>
          <a:lstStyle/>
          <a:p>
            <a:pPr marL="628650" lvl="0" indent="-514350">
              <a:buFont typeface="+mj-lt"/>
              <a:buAutoNum type="arabicPeriod"/>
            </a:pPr>
            <a:r>
              <a:rPr lang="en-US" dirty="0"/>
              <a:t>Utilize unsupervised machine learning as a pre-processing tool</a:t>
            </a:r>
            <a:br>
              <a:rPr lang="en-US" dirty="0"/>
            </a:br>
            <a:r>
              <a:rPr lang="en-US" dirty="0"/>
              <a:t>of hyperspectral images can be effective.</a:t>
            </a:r>
          </a:p>
          <a:p>
            <a:pPr marL="6286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There are anomalies we can detect using K-Subspaces that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we cannot detect with K-Means, </a:t>
            </a:r>
            <a:r>
              <a:rPr lang="en-US" dirty="0"/>
              <a:t>indicating that there is a whole new range of anomalies that we can detect. </a:t>
            </a:r>
            <a:endParaRPr lang="en-US" dirty="0">
              <a:solidFill>
                <a:schemeClr val="tx1"/>
              </a:solidFill>
            </a:endParaRPr>
          </a:p>
          <a:p>
            <a:pPr marL="6286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6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 dirty="0">
                <a:solidFill>
                  <a:srgbClr val="FFFFFF"/>
                </a:solidFill>
              </a:rPr>
              <a:t>A Short Introduction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2438400"/>
            <a:ext cx="10515600" cy="373856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Hyperspectral images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dirty="0"/>
              <a:t> 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What is clustering?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3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Why is it useful for us?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32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200" dirty="0"/>
              <a:t>Motivation as a pre-processing tool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 dirty="0">
                <a:solidFill>
                  <a:srgbClr val="FFFFFF"/>
                </a:solidFill>
              </a:rPr>
              <a:t>Hyperspectral Images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2438400"/>
            <a:ext cx="4083996" cy="373856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A 3D cube tensor. 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where the X,Y axis of the cube represent geographical location. 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The Z axis represents the different wavelengths.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Usually Z&gt;</a:t>
            </a:r>
            <a:r>
              <a:rPr lang="he-IL" sz="3200" dirty="0"/>
              <a:t>100</a:t>
            </a:r>
            <a:r>
              <a:rPr lang="en-US" sz="3200" dirty="0"/>
              <a:t>.      </a:t>
            </a:r>
          </a:p>
        </p:txBody>
      </p:sp>
      <p:pic>
        <p:nvPicPr>
          <p:cNvPr id="1026" name="Picture 2" descr="PCB Design and Layout for Hyperspectral Imaging Systems | Blog ...">
            <a:extLst>
              <a:ext uri="{FF2B5EF4-FFF2-40B4-BE49-F238E27FC236}">
                <a16:creationId xmlns:a16="http://schemas.microsoft.com/office/drawing/2014/main" id="{26006DFA-6140-42E3-89AF-2B298861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4596647" cy="31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8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What Is Clustering?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1234167" y="2351757"/>
            <a:ext cx="10119633" cy="3814082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/>
          </a:bodyPr>
          <a:lstStyle/>
          <a:p>
            <a:pPr marL="114300" lvl="0" indent="0">
              <a:buNone/>
            </a:pPr>
            <a:r>
              <a:rPr lang="en-US" sz="2600" dirty="0"/>
              <a:t>Clustering is a method of unsupervised learning and is a common technique for statistical data analysis used</a:t>
            </a:r>
            <a:r>
              <a:rPr lang="en-US" sz="2600" b="1" dirty="0"/>
              <a:t> </a:t>
            </a:r>
            <a:r>
              <a:rPr lang="en-US" sz="2600" dirty="0"/>
              <a:t>in many fields.</a:t>
            </a:r>
          </a:p>
          <a:p>
            <a:pPr marL="114300" lvl="0" indent="0">
              <a:buNone/>
            </a:pPr>
            <a:endParaRPr lang="en-US" sz="2900" dirty="0"/>
          </a:p>
          <a:p>
            <a:pPr marL="114300" indent="0">
              <a:buNone/>
            </a:pPr>
            <a:r>
              <a:rPr lang="en-US" sz="2600" dirty="0"/>
              <a:t>Basically we classify each object from given data into a specific group (cluster). </a:t>
            </a:r>
          </a:p>
          <a:p>
            <a:pPr marL="114300" indent="0">
              <a:buNone/>
            </a:pPr>
            <a:endParaRPr lang="en-US" sz="2900" dirty="0"/>
          </a:p>
          <a:p>
            <a:pPr marL="114300" indent="0">
              <a:buNone/>
            </a:pPr>
            <a:r>
              <a:rPr lang="en-US" sz="2600" dirty="0"/>
              <a:t>Thus creating a form of image segmentation with unknown properties.</a:t>
            </a:r>
          </a:p>
          <a:p>
            <a:pPr marL="114300" indent="0">
              <a:buNone/>
            </a:pPr>
            <a:endParaRPr lang="en-US" sz="2900" dirty="0"/>
          </a:p>
          <a:p>
            <a:pPr marL="114300" indent="0">
              <a:buNone/>
            </a:pPr>
            <a:r>
              <a:rPr lang="en-US" sz="2600" dirty="0"/>
              <a:t>This data analysis method can be very useful for image segmentation.</a:t>
            </a:r>
          </a:p>
          <a:p>
            <a:pPr lvl="0"/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3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6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C5C399-9716-4D53-A2ED-87367DE1A0D7}"/>
              </a:ext>
            </a:extLst>
          </p:cNvPr>
          <p:cNvSpPr/>
          <p:nvPr/>
        </p:nvSpPr>
        <p:spPr>
          <a:xfrm>
            <a:off x="268463" y="2454318"/>
            <a:ext cx="855486" cy="829226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 descr="Statistics">
            <a:extLst>
              <a:ext uri="{FF2B5EF4-FFF2-40B4-BE49-F238E27FC236}">
                <a16:creationId xmlns:a16="http://schemas.microsoft.com/office/drawing/2014/main" id="{1B07515A-DB82-48E3-B81D-674FE3D0F4B5}"/>
              </a:ext>
            </a:extLst>
          </p:cNvPr>
          <p:cNvSpPr/>
          <p:nvPr/>
        </p:nvSpPr>
        <p:spPr>
          <a:xfrm>
            <a:off x="378681" y="2559220"/>
            <a:ext cx="635049" cy="556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36C0D9-C5B2-4EFF-BBEE-2EEBBDD91BA6}"/>
              </a:ext>
            </a:extLst>
          </p:cNvPr>
          <p:cNvSpPr/>
          <p:nvPr/>
        </p:nvSpPr>
        <p:spPr>
          <a:xfrm>
            <a:off x="268462" y="3420631"/>
            <a:ext cx="855486" cy="829226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E60239-CD42-42C5-9BFA-06708ADBDABB}"/>
              </a:ext>
            </a:extLst>
          </p:cNvPr>
          <p:cNvSpPr/>
          <p:nvPr/>
        </p:nvSpPr>
        <p:spPr>
          <a:xfrm>
            <a:off x="268462" y="4386945"/>
            <a:ext cx="855486" cy="829226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A1E3-8ED6-4595-B051-A6D6D97EEE3C}"/>
              </a:ext>
            </a:extLst>
          </p:cNvPr>
          <p:cNvSpPr/>
          <p:nvPr/>
        </p:nvSpPr>
        <p:spPr>
          <a:xfrm>
            <a:off x="268463" y="5336613"/>
            <a:ext cx="855486" cy="829226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Database">
            <a:extLst>
              <a:ext uri="{FF2B5EF4-FFF2-40B4-BE49-F238E27FC236}">
                <a16:creationId xmlns:a16="http://schemas.microsoft.com/office/drawing/2014/main" id="{FF561AD7-516B-42A9-A3DA-89865B7E99FD}"/>
              </a:ext>
            </a:extLst>
          </p:cNvPr>
          <p:cNvSpPr/>
          <p:nvPr/>
        </p:nvSpPr>
        <p:spPr>
          <a:xfrm>
            <a:off x="378680" y="3538525"/>
            <a:ext cx="635049" cy="57597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 descr="Filter">
            <a:extLst>
              <a:ext uri="{FF2B5EF4-FFF2-40B4-BE49-F238E27FC236}">
                <a16:creationId xmlns:a16="http://schemas.microsoft.com/office/drawing/2014/main" id="{FA8C7365-7397-4463-B345-18DA32912599}"/>
              </a:ext>
            </a:extLst>
          </p:cNvPr>
          <p:cNvSpPr/>
          <p:nvPr/>
        </p:nvSpPr>
        <p:spPr>
          <a:xfrm>
            <a:off x="330135" y="4523606"/>
            <a:ext cx="732137" cy="64512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Bar chart">
            <a:extLst>
              <a:ext uri="{FF2B5EF4-FFF2-40B4-BE49-F238E27FC236}">
                <a16:creationId xmlns:a16="http://schemas.microsoft.com/office/drawing/2014/main" id="{F5886811-E808-499C-866B-0A47187BE44B}"/>
              </a:ext>
            </a:extLst>
          </p:cNvPr>
          <p:cNvSpPr/>
          <p:nvPr/>
        </p:nvSpPr>
        <p:spPr>
          <a:xfrm>
            <a:off x="354407" y="5396359"/>
            <a:ext cx="683592" cy="70973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119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Why Is It Useful For Us?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36342" y="2157047"/>
            <a:ext cx="7818512" cy="459065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indent="-228600">
              <a:buSzPts val="2800"/>
            </a:pPr>
            <a:r>
              <a:rPr lang="en-US" sz="3200" dirty="0"/>
              <a:t>The assumption is that objects from the same cluster have similar properties such as maybe water and land. </a:t>
            </a:r>
          </a:p>
          <a:p>
            <a:pPr marL="0" indent="0">
              <a:buSzPts val="2800"/>
              <a:buNone/>
            </a:pPr>
            <a:endParaRPr lang="en-US" sz="3200" dirty="0"/>
          </a:p>
          <a:p>
            <a:pPr marL="228600" lvl="0" indent="-228600">
              <a:buSzPts val="2800"/>
            </a:pPr>
            <a:r>
              <a:rPr lang="en-US" sz="3200" dirty="0"/>
              <a:t>Segmented data can give us new light on the information we want to process,</a:t>
            </a:r>
            <a:br>
              <a:rPr lang="en-US" sz="3200" dirty="0"/>
            </a:br>
            <a:r>
              <a:rPr lang="en-US" sz="3200" dirty="0"/>
              <a:t>and new ways to use it as will be discussed.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6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E8CAC-4EA3-4DE9-B4FB-64E00591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854" y="955675"/>
            <a:ext cx="44862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0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buSzPts val="4400"/>
            </a:pPr>
            <a:r>
              <a:rPr lang="en-US" sz="4800" dirty="0">
                <a:solidFill>
                  <a:schemeClr val="bg1"/>
                </a:solidFill>
              </a:rPr>
              <a:t>Motivation As a Pre-Processing Tool 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101600" y="2055813"/>
            <a:ext cx="6908800" cy="451473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indent="-228600">
              <a:spcBef>
                <a:spcPts val="0"/>
              </a:spcBef>
              <a:buClr>
                <a:schemeClr val="bg1"/>
              </a:buClr>
              <a:buSzPts val="2800"/>
            </a:pPr>
            <a:r>
              <a:rPr lang="en-US" sz="2000" dirty="0">
                <a:solidFill>
                  <a:schemeClr val="tx1"/>
                </a:solidFill>
              </a:rPr>
              <a:t>Finding an anomaly based on the cluster as compared to whole picture: </a:t>
            </a:r>
            <a:r>
              <a:rPr lang="en-US" sz="2000" b="1" dirty="0">
                <a:solidFill>
                  <a:schemeClr val="tx1"/>
                </a:solidFill>
              </a:rPr>
              <a:t>changing the relevant surrounding.</a:t>
            </a:r>
          </a:p>
          <a:p>
            <a:pPr marL="0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228600" lvl="0" indent="-228600">
              <a:spcBef>
                <a:spcPts val="0"/>
              </a:spcBef>
              <a:buClr>
                <a:schemeClr val="bg1"/>
              </a:buClr>
              <a:buSzPts val="2800"/>
            </a:pPr>
            <a:r>
              <a:rPr lang="en-US" sz="2000" dirty="0">
                <a:solidFill>
                  <a:schemeClr val="tx1"/>
                </a:solidFill>
              </a:rPr>
              <a:t>Let's say you want to find a suspect,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Is it the lone man in the woods ?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Or the man with a different colored hat ?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This depends on how we look for the anomaly: 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If you look at the immediate surrounding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“the lone man in the woods” is your anomaly.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If you look at the group “people” in the image, then maybe “the man with a different colored hat ” is your anomaly.</a:t>
            </a:r>
          </a:p>
          <a:p>
            <a:pPr marL="457200" lvl="1" indent="0">
              <a:spcBef>
                <a:spcPts val="0"/>
              </a:spcBef>
              <a:buClr>
                <a:schemeClr val="bg1"/>
              </a:buClr>
              <a:buSzPts val="2800"/>
              <a:buNone/>
            </a:pPr>
            <a:endParaRPr lang="en-US" sz="2600" dirty="0">
              <a:solidFill>
                <a:schemeClr val="tx1"/>
              </a:solidFill>
            </a:endParaRP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C8F21-3B7C-49C1-B40D-E5C3D04D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545" y="4274258"/>
            <a:ext cx="2351863" cy="2351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39552-B937-45CB-84DF-1E89BF0A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29" y="2093090"/>
            <a:ext cx="3298122" cy="19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0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 dirty="0">
                <a:solidFill>
                  <a:srgbClr val="FFFFFF"/>
                </a:solidFill>
              </a:rPr>
              <a:t>Relevant algorithms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2438400"/>
            <a:ext cx="10515600" cy="373856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K</a:t>
            </a:r>
            <a:r>
              <a:rPr lang="he-IL" sz="3200" dirty="0"/>
              <a:t>-</a:t>
            </a:r>
            <a:r>
              <a:rPr lang="en-US" sz="3200" dirty="0"/>
              <a:t>Means 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3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K-Subspaces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3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RX algorithm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965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873</Words>
  <Application>Microsoft Office PowerPoint</Application>
  <PresentationFormat>Widescreen</PresentationFormat>
  <Paragraphs>234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Anomaly Detection In Hyperspectral Images  Using Subspace Clustering</vt:lpstr>
      <vt:lpstr>Overview </vt:lpstr>
      <vt:lpstr>The Objectives</vt:lpstr>
      <vt:lpstr>A Short Introduction</vt:lpstr>
      <vt:lpstr>Hyperspectral Images</vt:lpstr>
      <vt:lpstr>What Is Clustering?</vt:lpstr>
      <vt:lpstr>Why Is It Useful For Us?</vt:lpstr>
      <vt:lpstr>Motivation As a Pre-Processing Tool </vt:lpstr>
      <vt:lpstr>Relevant algorithms</vt:lpstr>
      <vt:lpstr>K-Means Clustering Algorithm</vt:lpstr>
      <vt:lpstr>The Algorithm Visualized </vt:lpstr>
      <vt:lpstr>The Algorithm Visualized </vt:lpstr>
      <vt:lpstr>Pros and Cons </vt:lpstr>
      <vt:lpstr>Examples of algorithm’s failure</vt:lpstr>
      <vt:lpstr>K-Subspaces Clustering Algorithm</vt:lpstr>
      <vt:lpstr>K-Subspaces Clustering Algorithm</vt:lpstr>
      <vt:lpstr>Pros and Cons </vt:lpstr>
      <vt:lpstr>K-Subspaces Vs K-Means</vt:lpstr>
      <vt:lpstr>RX Algorithm – Anomaly Detection</vt:lpstr>
      <vt:lpstr>Now For The Results!!!</vt:lpstr>
      <vt:lpstr>Dataset</vt:lpstr>
      <vt:lpstr>The Original Image</vt:lpstr>
      <vt:lpstr>Algorithm implementation and initialization</vt:lpstr>
      <vt:lpstr>K-Means Vs K-Subspaces</vt:lpstr>
      <vt:lpstr>Segmentation using K-Means</vt:lpstr>
      <vt:lpstr>Segmentation using K-Subspaces</vt:lpstr>
      <vt:lpstr>Segmentation Comparison</vt:lpstr>
      <vt:lpstr>Segmentation Comparison</vt:lpstr>
      <vt:lpstr>Segmentation Comparison</vt:lpstr>
      <vt:lpstr>Realizations </vt:lpstr>
      <vt:lpstr>Realizations </vt:lpstr>
      <vt:lpstr>Findings </vt:lpstr>
      <vt:lpstr>Findings </vt:lpstr>
      <vt:lpstr>Findings </vt:lpstr>
      <vt:lpstr>Findings </vt:lpstr>
      <vt:lpstr>Future Goals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Hyperspectral Images  Using Subspace Clustering</dc:title>
  <dc:creator>Ofir Refael Cohen</dc:creator>
  <cp:lastModifiedBy>shakedondon@gmail.com</cp:lastModifiedBy>
  <cp:revision>54</cp:revision>
  <dcterms:created xsi:type="dcterms:W3CDTF">2020-05-25T09:14:22Z</dcterms:created>
  <dcterms:modified xsi:type="dcterms:W3CDTF">2020-06-02T08:42:34Z</dcterms:modified>
</cp:coreProperties>
</file>